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8"/>
  </p:notesMasterIdLst>
  <p:handoutMasterIdLst>
    <p:handoutMasterId r:id="rId39"/>
  </p:handoutMasterIdLst>
  <p:sldIdLst>
    <p:sldId id="769" r:id="rId7"/>
    <p:sldId id="1529" r:id="rId8"/>
    <p:sldId id="1540" r:id="rId9"/>
    <p:sldId id="1660" r:id="rId10"/>
    <p:sldId id="1662" r:id="rId11"/>
    <p:sldId id="1547" r:id="rId12"/>
    <p:sldId id="1677" r:id="rId13"/>
    <p:sldId id="1661" r:id="rId14"/>
    <p:sldId id="1673" r:id="rId15"/>
    <p:sldId id="1659" r:id="rId16"/>
    <p:sldId id="1663" r:id="rId17"/>
    <p:sldId id="1549" r:id="rId18"/>
    <p:sldId id="1665" r:id="rId19"/>
    <p:sldId id="1666" r:id="rId20"/>
    <p:sldId id="1541" r:id="rId21"/>
    <p:sldId id="1554" r:id="rId22"/>
    <p:sldId id="1668" r:id="rId23"/>
    <p:sldId id="1553" r:id="rId24"/>
    <p:sldId id="1669" r:id="rId25"/>
    <p:sldId id="1670" r:id="rId26"/>
    <p:sldId id="1671" r:id="rId27"/>
    <p:sldId id="1672" r:id="rId28"/>
    <p:sldId id="1674" r:id="rId29"/>
    <p:sldId id="1676" r:id="rId30"/>
    <p:sldId id="1667" r:id="rId31"/>
    <p:sldId id="1675" r:id="rId32"/>
    <p:sldId id="1550" r:id="rId33"/>
    <p:sldId id="1544" r:id="rId34"/>
    <p:sldId id="1546" r:id="rId35"/>
    <p:sldId id="1678" r:id="rId36"/>
    <p:sldId id="1539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ythonnumericalmethods.studentorg.berkeley.edu/" TargetMode="External"/><Relationship Id="rId5" Type="http://schemas.openxmlformats.org/officeDocument/2006/relationships/hyperlink" Target="https://en.wikipedia.org/wiki/Finite_difference_method" TargetMode="Externa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hyperlink" Target="https://people.idsia.ch/~juergen/deep-learning-history.html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29.jpeg"/><Relationship Id="rId2" Type="http://schemas.openxmlformats.org/officeDocument/2006/relationships/image" Target="../media/image16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7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hyperlink" Target="https://en.wikipedia.org/wiki/Automatic_differenti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Differentiable_programm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  <a:endParaRPr lang="en-US" sz="28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F9430-970A-87FF-3886-7FF63CCC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EE90A2B-B534-55B4-5A41-A3A9C546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/>
              <a:t>Summary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40638-1759-CFC9-D3CB-7D223935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" y="971005"/>
            <a:ext cx="8850376" cy="38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9401-3948-6450-3789-9A3FC684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4F5841A-169E-620E-D933-05E0C49A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70597"/>
          </a:xfrm>
        </p:spPr>
        <p:txBody>
          <a:bodyPr/>
          <a:lstStyle/>
          <a:p>
            <a:r>
              <a:rPr lang="en-US" sz="1875" dirty="0"/>
              <a:t>Comparison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56251-FACF-8606-BC3F-46B1BC40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2" y="740228"/>
            <a:ext cx="8929995" cy="43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5141-0848-79DC-6423-E81EAD96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01280D5-FD7E-7BEC-A515-925429BE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402328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Numerical Differentiation (Finite Differences)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0B265-A9A0-2E5D-712F-FB3B8B67CD5B}"/>
              </a:ext>
            </a:extLst>
          </p:cNvPr>
          <p:cNvSpPr/>
          <p:nvPr/>
        </p:nvSpPr>
        <p:spPr>
          <a:xfrm>
            <a:off x="250002" y="1434004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Forward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04069-1BE2-C009-361F-812121C1FFB9}"/>
              </a:ext>
            </a:extLst>
          </p:cNvPr>
          <p:cNvSpPr/>
          <p:nvPr/>
        </p:nvSpPr>
        <p:spPr>
          <a:xfrm>
            <a:off x="5508172" y="1363459"/>
            <a:ext cx="2804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Finite Difference Errors</a:t>
            </a:r>
            <a:endParaRPr lang="en-US" sz="1400" b="1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766D1B5-BB38-890C-57E1-BFFF2F8B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64" y="1647560"/>
            <a:ext cx="4511972" cy="29578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15C437-A1FF-ACDF-3F7A-665E3A35D2FE}"/>
              </a:ext>
            </a:extLst>
          </p:cNvPr>
          <p:cNvSpPr/>
          <p:nvPr/>
        </p:nvSpPr>
        <p:spPr>
          <a:xfrm>
            <a:off x="250002" y="2071958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Central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B0FF5-79F3-253C-18F5-60EB2D10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58" y="2080320"/>
            <a:ext cx="2572788" cy="586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CDF89-4FD1-D313-A891-D6B5398C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58" y="1440146"/>
            <a:ext cx="2287634" cy="6187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6A309-04FB-B587-CBBB-AC0BFA40E214}"/>
              </a:ext>
            </a:extLst>
          </p:cNvPr>
          <p:cNvSpPr txBox="1"/>
          <p:nvPr/>
        </p:nvSpPr>
        <p:spPr>
          <a:xfrm>
            <a:off x="148044" y="673183"/>
            <a:ext cx="89219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Approximates derivatives by evaluating the program at perturbed points. Easy to implement but yields only approximate results, is sensitive to the step size, and is expensive for large Jacobians.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5D8F6-A5F6-BCED-A57F-315A829ED5D7}"/>
              </a:ext>
            </a:extLst>
          </p:cNvPr>
          <p:cNvSpPr txBox="1"/>
          <p:nvPr/>
        </p:nvSpPr>
        <p:spPr>
          <a:xfrm>
            <a:off x="4518474" y="4590481"/>
            <a:ext cx="43755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https://en.wikipedia.org/wiki/Finite_difference_method</a:t>
            </a:r>
            <a:endParaRPr lang="en-US" sz="1000" dirty="0"/>
          </a:p>
          <a:p>
            <a:r>
              <a:rPr lang="en-US" sz="1000" dirty="0"/>
              <a:t>Python Programming And Numerical Methods: A Guide For Engineers And Scientists </a:t>
            </a:r>
            <a:r>
              <a:rPr lang="en-US" sz="1000" dirty="0">
                <a:hlinkClick r:id="rId6"/>
              </a:rPr>
              <a:t>https://pythonnumericalmethods.studentorg.berkeley.edu/</a:t>
            </a:r>
            <a:r>
              <a:rPr lang="en-US" sz="1000" dirty="0"/>
              <a:t> </a:t>
            </a:r>
          </a:p>
        </p:txBody>
      </p:sp>
      <p:pic>
        <p:nvPicPr>
          <p:cNvPr id="1028" name="Picture 4" descr="Finite difference">
            <a:extLst>
              <a:ext uri="{FF2B5EF4-FFF2-40B4-BE49-F238E27FC236}">
                <a16:creationId xmlns:a16="http://schemas.microsoft.com/office/drawing/2014/main" id="{E11CA3D2-7901-BD6A-AAF0-872B1EF8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9678"/>
            <a:ext cx="4439154" cy="160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AD3490-6A99-D0FD-414F-187B6332D0F8}"/>
              </a:ext>
            </a:extLst>
          </p:cNvPr>
          <p:cNvSpPr/>
          <p:nvPr/>
        </p:nvSpPr>
        <p:spPr>
          <a:xfrm>
            <a:off x="250002" y="2740289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Backward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5CB6FD-06A8-8F18-9FE8-8285BB7B1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317" y="2757286"/>
            <a:ext cx="2255899" cy="5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A4694-C170-B80A-3894-7B5C23C6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202A7F8-A40A-44FF-974E-9E7F2A52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Symbolic Differentiation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EB2E3-BB54-1EE4-00B3-CD6B661264AD}"/>
              </a:ext>
            </a:extLst>
          </p:cNvPr>
          <p:cNvSpPr txBox="1"/>
          <p:nvPr/>
        </p:nvSpPr>
        <p:spPr>
          <a:xfrm>
            <a:off x="431074" y="712000"/>
            <a:ext cx="8538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Manipulates algebraic expressions according to the rules of calculus to produce exact, closed-form formulas for derivatives. It is exact but can suffer from expression swell and does not map well to general computer programs with loops and branches.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49DD0-66C5-5476-4D05-EE1B9E77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7"/>
          <a:stretch>
            <a:fillRect/>
          </a:stretch>
        </p:blipFill>
        <p:spPr>
          <a:xfrm>
            <a:off x="487304" y="1577832"/>
            <a:ext cx="8029679" cy="3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7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A6B8-679F-80FB-E0DD-A13A456B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FD09F1-9D33-8458-157E-68AADF78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Automatic Differentiation </a:t>
            </a:r>
            <a:r>
              <a:rPr lang="en-US" sz="1875" dirty="0"/>
              <a:t>(AD)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418AF-4E92-9440-5448-0D11EE7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" y="760585"/>
            <a:ext cx="8553855" cy="43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1DB6-47A0-503B-A14C-3B5CD5D3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6EA338C-82A6-B7C5-DFD2-C583C9CF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054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Simple AD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9A86D-591E-1768-BD75-233C98B9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68"/>
          <a:stretch>
            <a:fillRect/>
          </a:stretch>
        </p:blipFill>
        <p:spPr>
          <a:xfrm>
            <a:off x="719687" y="3931934"/>
            <a:ext cx="7118027" cy="11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90FB6-A1F4-21DB-CFBF-9A3D0115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8" y="618305"/>
            <a:ext cx="7611694" cy="33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61736-11ED-5A7A-F446-72E44C92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26A389A-BEC2-8BB5-DB96-9F1B95D4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B224A-1CCA-59FF-966D-EB363122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6" y="924103"/>
            <a:ext cx="8725348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55049-D19F-0640-11A5-042297F0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78AA31B-894B-CEAA-A41C-2E841232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46176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0E599-8296-CAE0-832A-881163FA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9" y="896983"/>
            <a:ext cx="8126502" cy="41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DE8A-2FEC-8C80-8F03-38409330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73C41D-3E92-F676-ECBD-3C848ED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0B50-4C03-05A3-C12E-F2A6A183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4" y="868136"/>
            <a:ext cx="8674611" cy="36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FFCE-9BEC-1242-3994-F951609D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487645-093E-B005-E0FF-8F5044FA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DD97A-1798-6C52-21A2-6C85A5AA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60" y="901338"/>
            <a:ext cx="8487909" cy="40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400" dirty="0"/>
              <a:t>Week 1: Introduction to Scientific Machine Learning (</a:t>
            </a:r>
            <a:r>
              <a:rPr lang="en-US" sz="1400" dirty="0" err="1"/>
              <a:t>SciML</a:t>
            </a:r>
            <a:r>
              <a:rPr lang="en-US" sz="1400" dirty="0"/>
              <a:t>)</a:t>
            </a:r>
          </a:p>
          <a:p>
            <a:pPr lvl="0" fontAlgn="base"/>
            <a:r>
              <a:rPr lang="en-US" sz="1400" b="1" dirty="0"/>
              <a:t>Week 2: Introduction to differentiable programming </a:t>
            </a:r>
          </a:p>
          <a:p>
            <a:pPr lvl="0"/>
            <a:r>
              <a:rPr lang="en-US" sz="1400" dirty="0"/>
              <a:t>Week 3: Physics-informed neural networks (PINNs)</a:t>
            </a:r>
          </a:p>
          <a:p>
            <a:pPr lvl="0"/>
            <a:r>
              <a:rPr lang="en-US" sz="1400" dirty="0"/>
              <a:t>Week 4: Neural ordinary differential equations (NODEs)</a:t>
            </a:r>
          </a:p>
          <a:p>
            <a:pPr lvl="0" fontAlgn="base"/>
            <a:r>
              <a:rPr lang="en-US" sz="1400" dirty="0"/>
              <a:t>Week 5: Neural differential equations with constraints</a:t>
            </a:r>
          </a:p>
          <a:p>
            <a:pPr lvl="0" fontAlgn="base"/>
            <a:r>
              <a:rPr lang="en-US" sz="1400" dirty="0"/>
              <a:t>Week 6: Learning to optimize (L2O)</a:t>
            </a:r>
          </a:p>
          <a:p>
            <a:pPr lvl="0" fontAlgn="base"/>
            <a:r>
              <a:rPr lang="en-US" sz="1400" dirty="0"/>
              <a:t>Week 7: Feasibility restoration methods in L2O</a:t>
            </a:r>
          </a:p>
          <a:p>
            <a:pPr lvl="0" fontAlgn="base"/>
            <a:r>
              <a:rPr lang="en-US" sz="1400" dirty="0"/>
              <a:t>Week 8: Differentiable control</a:t>
            </a:r>
          </a:p>
          <a:p>
            <a:pPr lvl="0" fontAlgn="base"/>
            <a:r>
              <a:rPr lang="en-US" sz="1400" dirty="0"/>
              <a:t>Week 9: Safety filters for learning-based control</a:t>
            </a:r>
          </a:p>
          <a:p>
            <a:pPr lvl="0" fontAlgn="base"/>
            <a:r>
              <a:rPr lang="en-US" sz="1400" dirty="0"/>
              <a:t>Week 10: </a:t>
            </a:r>
            <a:r>
              <a:rPr lang="en-US" sz="1400" dirty="0" err="1"/>
              <a:t>SciML</a:t>
            </a:r>
            <a:r>
              <a:rPr lang="en-US" sz="1400" dirty="0"/>
              <a:t> applications</a:t>
            </a:r>
          </a:p>
          <a:p>
            <a:pPr lvl="0" fontAlgn="base"/>
            <a:r>
              <a:rPr lang="en-US" sz="14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F2B7-0FA6-04A3-147E-197E42A1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E7A6834-627D-2B9D-D13B-ABAF0589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Evaluation Trace with Control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A084-FAD9-896D-C473-6831346E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6" y="927192"/>
            <a:ext cx="8884107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484B-B376-1945-CF4F-69B35470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106E4F0-13E4-9C01-8541-A47D2681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Example of Evaluation Trace with if/else Branches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405F9-81B5-F6F6-96F9-0B36F907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9" y="677165"/>
            <a:ext cx="8014201" cy="44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B3B5-6DB0-0DCF-05A5-98155176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0FE91-CB7F-DF21-E6A7-F3BF5B10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" y="896757"/>
            <a:ext cx="8380937" cy="4129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13A0526-778A-C0CD-F906-3065FBF8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Evaluation Trace with Control Flow </a:t>
            </a:r>
            <a:r>
              <a:rPr lang="en-US" sz="1875" dirty="0">
                <a:solidFill>
                  <a:schemeClr val="tx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337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AA498-B92A-C5C9-13A3-A0F829D23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147A6A-4BD9-851E-A7ED-6ED2FDCD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553201" cy="283512"/>
          </a:xfrm>
        </p:spPr>
        <p:txBody>
          <a:bodyPr/>
          <a:lstStyle/>
          <a:p>
            <a:r>
              <a:rPr lang="en-US" sz="1875" dirty="0"/>
              <a:t>Example of Evaluation Trace with Loop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427E9-C387-EF10-EA6E-6B2A9C90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39" b="12846"/>
          <a:stretch>
            <a:fillRect/>
          </a:stretch>
        </p:blipFill>
        <p:spPr>
          <a:xfrm>
            <a:off x="705394" y="3913384"/>
            <a:ext cx="6940735" cy="73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E05D9-8511-146B-932E-F01C36FB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927"/>
          <a:stretch>
            <a:fillRect/>
          </a:stretch>
        </p:blipFill>
        <p:spPr>
          <a:xfrm>
            <a:off x="831668" y="421807"/>
            <a:ext cx="6940735" cy="3522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15C94-4EF2-6CAC-2C54-B199182F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511" b="1823"/>
          <a:stretch>
            <a:fillRect/>
          </a:stretch>
        </p:blipFill>
        <p:spPr>
          <a:xfrm>
            <a:off x="779417" y="4659569"/>
            <a:ext cx="6940735" cy="4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764D-5DCA-D0EA-05B2-6CADBDD0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34231E7-0482-0143-75C2-FFEFDFF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11" y="169334"/>
            <a:ext cx="6405155" cy="507831"/>
          </a:xfrm>
        </p:spPr>
        <p:txBody>
          <a:bodyPr/>
          <a:lstStyle/>
          <a:p>
            <a:r>
              <a:rPr lang="en-US" sz="1875" dirty="0"/>
              <a:t>AD with Control Flow Pitfalls </a:t>
            </a:r>
            <a:r>
              <a:rPr lang="en-US" sz="1875" dirty="0">
                <a:solidFill>
                  <a:schemeClr val="tx2"/>
                </a:solidFill>
              </a:rPr>
              <a:t>and Key Takeaways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33178-15AB-27A2-6356-CBAA3208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2" y="776768"/>
            <a:ext cx="7433972" cy="42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46C6-771C-CCEF-34D4-F65BD091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CDE8C00-FACC-01C6-5230-48ADFA77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Runtime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24E0-3302-ACD8-F8C8-694BA284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3" y="706284"/>
            <a:ext cx="7536839" cy="280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E5169-DD92-A73C-5FFD-2AF85ADD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28"/>
          <a:stretch>
            <a:fillRect/>
          </a:stretch>
        </p:blipFill>
        <p:spPr>
          <a:xfrm>
            <a:off x="819028" y="3557451"/>
            <a:ext cx="6965262" cy="15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75C9-1780-93E5-BCDC-73E3A2EA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0B08B07-F4DF-E1DB-1284-F2ABC114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Memory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B3ED-088F-D899-7ED5-1D803CC3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7" y="539930"/>
            <a:ext cx="7201989" cy="2933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5F68F-F0E7-F9DB-B88D-B55A981D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6"/>
          <a:stretch>
            <a:fillRect/>
          </a:stretch>
        </p:blipFill>
        <p:spPr>
          <a:xfrm>
            <a:off x="1145612" y="3503501"/>
            <a:ext cx="6387302" cy="16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3FBD-88DD-009E-1C09-17C71B99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A57741-004C-47DA-7E7F-9ADE890C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Computing Higher Order Derivatives via 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AA511-4B48-0CF8-8510-9857F8E0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5" y="814176"/>
            <a:ext cx="8116389" cy="42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76F7-A71C-DFF6-7F73-45F1510A6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2F71C8A-41E4-B6F4-FC93-68989BB3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206" y="169334"/>
            <a:ext cx="6487885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Languages and Libraries</a:t>
            </a:r>
          </a:p>
        </p:txBody>
      </p:sp>
      <p:pic>
        <p:nvPicPr>
          <p:cNvPr id="2" name="Picture 1" descr="PyTorch v1.0 release: Tensors and Dynamic neural networks in Python">
            <a:extLst>
              <a:ext uri="{FF2B5EF4-FFF2-40B4-BE49-F238E27FC236}">
                <a16:creationId xmlns:a16="http://schemas.microsoft.com/office/drawing/2014/main" id="{7CD648DF-2199-8EB8-BE9C-33CFE4A8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36" y="1618771"/>
            <a:ext cx="2399874" cy="4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9411EC51-3213-E052-8B91-423EEF53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6039393" y="2330579"/>
            <a:ext cx="3034940" cy="5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9BCA38D4-E12F-0A5E-3436-24135889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59" y="4204300"/>
            <a:ext cx="1796398" cy="6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7B431307-DF56-059E-D2CD-04AB7DED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50" y="3145823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sADi">
            <a:extLst>
              <a:ext uri="{FF2B5EF4-FFF2-40B4-BE49-F238E27FC236}">
                <a16:creationId xmlns:a16="http://schemas.microsoft.com/office/drawing/2014/main" id="{50896437-D3D5-6510-C9A6-C5479DB0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031" y="1675742"/>
            <a:ext cx="1830842" cy="4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19C93-6EE4-E49D-97DB-9F1A84BF825D}"/>
              </a:ext>
            </a:extLst>
          </p:cNvPr>
          <p:cNvSpPr txBox="1"/>
          <p:nvPr/>
        </p:nvSpPr>
        <p:spPr>
          <a:xfrm>
            <a:off x="6336137" y="975725"/>
            <a:ext cx="258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Machine Learning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F6604-0971-88BB-E54B-66BE65870A1D}"/>
              </a:ext>
            </a:extLst>
          </p:cNvPr>
          <p:cNvSpPr txBox="1"/>
          <p:nvPr/>
        </p:nvSpPr>
        <p:spPr>
          <a:xfrm>
            <a:off x="2902996" y="989847"/>
            <a:ext cx="313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Domain-specific Languages and Libraries Utilizing 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D6922-70BF-D531-5A50-F6A1FC5286B8}"/>
              </a:ext>
            </a:extLst>
          </p:cNvPr>
          <p:cNvSpPr txBox="1"/>
          <p:nvPr/>
        </p:nvSpPr>
        <p:spPr>
          <a:xfrm>
            <a:off x="222070" y="1002545"/>
            <a:ext cx="225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AD-supported Languages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0AA7F88F-16EE-5932-5143-885107E8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75" y="2478170"/>
            <a:ext cx="1222592" cy="7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 Things to know about Swift Programming - Inceptive - Product Engineering  | Digital Transformation | IT Services">
            <a:extLst>
              <a:ext uri="{FF2B5EF4-FFF2-40B4-BE49-F238E27FC236}">
                <a16:creationId xmlns:a16="http://schemas.microsoft.com/office/drawing/2014/main" id="{580C6295-126C-8650-22E9-05EE68F82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0" r="30481"/>
          <a:stretch>
            <a:fillRect/>
          </a:stretch>
        </p:blipFill>
        <p:spPr bwMode="auto">
          <a:xfrm>
            <a:off x="1379504" y="3407474"/>
            <a:ext cx="940344" cy="9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aichi · PyPI">
            <a:extLst>
              <a:ext uri="{FF2B5EF4-FFF2-40B4-BE49-F238E27FC236}">
                <a16:creationId xmlns:a16="http://schemas.microsoft.com/office/drawing/2014/main" id="{F80A27D5-905B-3D03-21E1-8F0C5E85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36" y="2136513"/>
            <a:ext cx="2399873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askell: History, usage, and setup | by Rômulo Peixoto | CodeX | Medium">
            <a:extLst>
              <a:ext uri="{FF2B5EF4-FFF2-40B4-BE49-F238E27FC236}">
                <a16:creationId xmlns:a16="http://schemas.microsoft.com/office/drawing/2014/main" id="{2F7DF865-480F-D137-A29B-1180680B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5" y="3401006"/>
            <a:ext cx="902742" cy="9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ust vs Mojo - the new LLVM language - community - The Rust Programming  Language Forum">
            <a:extLst>
              <a:ext uri="{FF2B5EF4-FFF2-40B4-BE49-F238E27FC236}">
                <a16:creationId xmlns:a16="http://schemas.microsoft.com/office/drawing/2014/main" id="{54ECFFD2-9557-1893-F54E-D46E9E9FB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28985" r="17190" b="21156"/>
          <a:stretch>
            <a:fillRect/>
          </a:stretch>
        </p:blipFill>
        <p:spPr bwMode="auto">
          <a:xfrm>
            <a:off x="340624" y="4482038"/>
            <a:ext cx="1806040" cy="60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4FEB03E0-7F2F-F6DB-812E-31879431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62" y="3442989"/>
            <a:ext cx="1812120" cy="6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cientific Machine Learning with Julia: the SciML ecosystem">
            <a:extLst>
              <a:ext uri="{FF2B5EF4-FFF2-40B4-BE49-F238E27FC236}">
                <a16:creationId xmlns:a16="http://schemas.microsoft.com/office/drawing/2014/main" id="{6380FC41-7614-D00C-BFEA-0941E80F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09" y="4113943"/>
            <a:ext cx="162169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PL Optimization Inc. - 2023 INFORMS Business Analytics Conference">
            <a:extLst>
              <a:ext uri="{FF2B5EF4-FFF2-40B4-BE49-F238E27FC236}">
                <a16:creationId xmlns:a16="http://schemas.microsoft.com/office/drawing/2014/main" id="{42A65E5D-A935-94FB-402C-3624B796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58" y="2782527"/>
            <a:ext cx="1976142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What is C++? - Viking Software A/S">
            <a:extLst>
              <a:ext uri="{FF2B5EF4-FFF2-40B4-BE49-F238E27FC236}">
                <a16:creationId xmlns:a16="http://schemas.microsoft.com/office/drawing/2014/main" id="{6C1FED32-B588-D852-22A8-BEB6AB84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2" y="1452113"/>
            <a:ext cx="884266" cy="8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439E-8FBE-D6E0-8A12-E54D6DB56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8C145CA-17B9-FF81-EEF0-992C018D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300929"/>
          </a:xfrm>
        </p:spPr>
        <p:txBody>
          <a:bodyPr/>
          <a:lstStyle/>
          <a:p>
            <a:r>
              <a:rPr lang="en-US" sz="2000" dirty="0"/>
              <a:t>References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B56F1-E131-82CA-545F-DFC6920DED17}"/>
              </a:ext>
            </a:extLst>
          </p:cNvPr>
          <p:cNvSpPr txBox="1"/>
          <p:nvPr/>
        </p:nvSpPr>
        <p:spPr>
          <a:xfrm>
            <a:off x="150223" y="632434"/>
            <a:ext cx="884355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Wengert, R. E. (Aug. 1964). “A simple automatic derivative evaluation program”. In: Commun. ACM 7.8, pp. 463–464. </a:t>
            </a:r>
            <a:r>
              <a:rPr lang="en-US" sz="1000" dirty="0" err="1"/>
              <a:t>issn</a:t>
            </a:r>
            <a:r>
              <a:rPr lang="en-US" sz="1000" dirty="0"/>
              <a:t>: 0001-0782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Linnainmaa</a:t>
            </a:r>
            <a:r>
              <a:rPr lang="en-US" sz="1000" dirty="0"/>
              <a:t>, S. (June 1976). “Taylor expansion of the accumulated rounding error”. In: BIT 16.2,pp. 146–160. </a:t>
            </a:r>
            <a:r>
              <a:rPr lang="en-US" sz="1000" dirty="0" err="1"/>
              <a:t>issn</a:t>
            </a:r>
            <a:r>
              <a:rPr lang="en-US" sz="1000" dirty="0"/>
              <a:t>: 0006-3835.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Speelpenning</a:t>
            </a:r>
            <a:r>
              <a:rPr lang="en-US" sz="1000" dirty="0"/>
              <a:t>, B. (1980). “Compiling Fast Partial Derivatives of Functions Given by Algorithms”. PhD thesis. University of Illinois at Urbana–Champaign.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Rumelhart, D. E., G. E. Hinton, and R. J. Williams (1986). “Learning Representations by Back-propagating Errors”. In: 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Bischof, C. H., et al. (1992). “ADIFOR—Generating Derivative Codes from Fortran Programs”. In: Scientific Programming 1.1, pp. 11–29.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Pearlmutter, B. A. (1994). “Fast Exact Multiplication by the Hessian”. In: Neural Computation 6.1,pp. 147–160.</a:t>
            </a:r>
          </a:p>
          <a:p>
            <a:endParaRPr lang="en-US" sz="1000" dirty="0"/>
          </a:p>
          <a:p>
            <a:r>
              <a:rPr lang="en-US" sz="1000" b="1" dirty="0"/>
              <a:t>AD in Scientific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Giles, M. B. and N. A. Pierce (2000). “An introduction to the adjoint approach to design”. In: Flow, Turbulence and Combustion 65, pp. 393–415.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Cao, Y., S. Li, L. Petzold, and R. Serban (2003). “Adjoint Sensitivity Analysis for Differential-Algebraic Equations: The Adjoint DAE System and Its Numerical Solution”. In: SIAM Journal on Scientific Computing 24.3, pp. 1076–1089.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Griewank</a:t>
            </a:r>
            <a:r>
              <a:rPr lang="en-US" sz="1000" dirty="0"/>
              <a:t>, A. and A. Walther (2008). Evaluating Derivatives: Principles and Techniques of Algorithmic Differentiation. 2nd ed. Philadelphia, PA: SIAM.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Naumann, U. (2012). The Art of Differentiating Computer Programs: An Introduction to Algorithmic Differentiation. SIAM.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Innes, M., et al. (2019). A Differentiable Programming System to Bridge Machine Learning and Scientific Computing. </a:t>
            </a:r>
            <a:r>
              <a:rPr lang="en-US" sz="1000" dirty="0" err="1"/>
              <a:t>arXiv</a:t>
            </a:r>
            <a:r>
              <a:rPr lang="en-US" sz="1000" dirty="0"/>
              <a:t>: 1907.07587 </a:t>
            </a:r>
          </a:p>
          <a:p>
            <a:endParaRPr lang="en-US" sz="1000" dirty="0"/>
          </a:p>
          <a:p>
            <a:r>
              <a:rPr lang="en-US" sz="1000" b="1" dirty="0"/>
              <a:t>AD in 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Baydin</a:t>
            </a:r>
            <a:r>
              <a:rPr lang="en-US" sz="1000" dirty="0"/>
              <a:t>, A. G., B. A. Pearlmutter, A. A. Radul, and J. M. Siskind (Jan. 2017). “Automatic differentiation in machine learning: a survey”. JMLR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Merriënboer</a:t>
            </a:r>
            <a:r>
              <a:rPr lang="en-US" sz="1000" dirty="0"/>
              <a:t>, B. van, D. Moldovan, and A. </a:t>
            </a:r>
            <a:r>
              <a:rPr lang="en-US" sz="1000" dirty="0" err="1"/>
              <a:t>Wiltschko</a:t>
            </a:r>
            <a:r>
              <a:rPr lang="en-US" sz="1000" dirty="0"/>
              <a:t> (2018). “Automatic Differentiation in Machine Learning: Where We Are and Where We Should Be Going”. In: Advances in Neural Information Processing Systems (</a:t>
            </a:r>
            <a:r>
              <a:rPr lang="en-US" sz="1000" dirty="0" err="1"/>
              <a:t>NeurIPS</a:t>
            </a:r>
            <a:r>
              <a:rPr lang="en-US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Blondel, M. and V. Roulet (2024). “The Elements of Differentiable Programming”. In: </a:t>
            </a:r>
            <a:r>
              <a:rPr lang="en-US" sz="1000" dirty="0" err="1"/>
              <a:t>arXiv</a:t>
            </a:r>
            <a:r>
              <a:rPr lang="en-US" sz="1000" dirty="0"/>
              <a:t> preprint arXiv:2403.14606.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Scardapane</a:t>
            </a:r>
            <a:r>
              <a:rPr lang="en-US" sz="1000" dirty="0"/>
              <a:t>, S. (2024). Alice’s Adventures in a Differentiable Wonderland – Volume I, A Tour of the Land. </a:t>
            </a:r>
            <a:r>
              <a:rPr lang="en-US" sz="1000" dirty="0" err="1"/>
              <a:t>arXiv</a:t>
            </a:r>
            <a:r>
              <a:rPr lang="en-US" sz="1000" dirty="0"/>
              <a:t>: 2404.17625 [</a:t>
            </a:r>
            <a:r>
              <a:rPr lang="en-US" sz="1000" dirty="0" err="1"/>
              <a:t>cs.LG</a:t>
            </a:r>
            <a:r>
              <a:rPr lang="en-US" sz="1000" dirty="0"/>
              <a:t>].</a:t>
            </a:r>
          </a:p>
          <a:p>
            <a:endParaRPr lang="en-US" sz="1000" dirty="0"/>
          </a:p>
          <a:p>
            <a:r>
              <a:rPr lang="en-US" sz="1000" b="1" dirty="0"/>
              <a:t>Modern AD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Bezanson, J., A. Edelman, S. Karpinski, and V. B. Shah (2017). “Julia: A Fresh Approach to Numerical Computing”. In: SIAM Review 59.1, pp. 65–98.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Bradbury, J., et al. (2018). JAX: composable transformations of Python + NumPy programs.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Hu, Y., et al. (2020). “</a:t>
            </a:r>
            <a:r>
              <a:rPr lang="en-US" sz="1000" dirty="0" err="1"/>
              <a:t>DiffTaichi</a:t>
            </a:r>
            <a:r>
              <a:rPr lang="en-US" sz="1000" dirty="0"/>
              <a:t>: Differentiable Programming for Physical Simulation”,  ICLR.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Andersson, et al. (2019). “CasADi – A software framework for nonlinear optimization and optimal control”. Mathematical Programming Computation.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66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2E77-3D92-B652-61B7-F7E7E047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63CF25-92B6-F5DF-17AA-141F2A81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What is Differentiable Programming?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B4B12-3EFD-9EF0-0197-A7A5BE7A484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35592" y="688145"/>
            <a:ext cx="7760099" cy="1225613"/>
          </a:xfrm>
          <a:prstGeom prst="rect">
            <a:avLst/>
          </a:prstGeom>
        </p:spPr>
      </p:pic>
      <p:pic>
        <p:nvPicPr>
          <p:cNvPr id="7" name="Picture 2" descr="CUDA - Wikipedia">
            <a:extLst>
              <a:ext uri="{FF2B5EF4-FFF2-40B4-BE49-F238E27FC236}">
                <a16:creationId xmlns:a16="http://schemas.microsoft.com/office/drawing/2014/main" id="{D0ED9395-0093-239D-638A-612E3558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4363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1E84E4-A147-3AA6-231D-580C5F3C4031}"/>
              </a:ext>
            </a:extLst>
          </p:cNvPr>
          <p:cNvSpPr/>
          <p:nvPr/>
        </p:nvSpPr>
        <p:spPr>
          <a:xfrm>
            <a:off x="7199846" y="1966594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pic>
        <p:nvPicPr>
          <p:cNvPr id="9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8B3EF6B-3124-B86C-0232-AF43BF78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5644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957568-1EED-863D-9EBF-0C7E6003AC58}"/>
              </a:ext>
            </a:extLst>
          </p:cNvPr>
          <p:cNvSpPr txBox="1"/>
          <p:nvPr/>
        </p:nvSpPr>
        <p:spPr>
          <a:xfrm>
            <a:off x="300217" y="4851055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CF52-7075-6245-8708-74CF21AF3F80}"/>
              </a:ext>
            </a:extLst>
          </p:cNvPr>
          <p:cNvSpPr/>
          <p:nvPr/>
        </p:nvSpPr>
        <p:spPr>
          <a:xfrm>
            <a:off x="4232819" y="197818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572F5-57CB-430D-9FFA-CD28E4362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" y="2299770"/>
            <a:ext cx="4735688" cy="2570687"/>
          </a:xfrm>
          <a:prstGeom prst="rect">
            <a:avLst/>
          </a:prstGeom>
        </p:spPr>
      </p:pic>
      <p:pic>
        <p:nvPicPr>
          <p:cNvPr id="13" name="Picture 12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DE7FC715-1B04-A014-5695-ACC0C881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307" y="2363870"/>
            <a:ext cx="2384081" cy="23840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E9E44A-8556-45E0-19C0-BAD9BE513E1D}"/>
              </a:ext>
            </a:extLst>
          </p:cNvPr>
          <p:cNvSpPr/>
          <p:nvPr/>
        </p:nvSpPr>
        <p:spPr>
          <a:xfrm>
            <a:off x="435592" y="198127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Backpropagation Algorithm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61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598A-29B3-8DCB-1DDE-CFB00C67C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59EA078-A7CC-1150-DD85-5CACB16B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505580"/>
          </a:xfrm>
        </p:spPr>
        <p:txBody>
          <a:bodyPr/>
          <a:lstStyle/>
          <a:p>
            <a:r>
              <a:rPr lang="en-US" sz="2000" dirty="0"/>
              <a:t>In-Class Exercises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2FC12-C965-2AB1-71EE-DB81F0CB57BA}"/>
              </a:ext>
            </a:extLst>
          </p:cNvPr>
          <p:cNvSpPr txBox="1"/>
          <p:nvPr/>
        </p:nvSpPr>
        <p:spPr>
          <a:xfrm>
            <a:off x="286228" y="1209675"/>
            <a:ext cx="7481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compute first order derivative </a:t>
            </a:r>
            <a:r>
              <a:rPr lang="en-US" sz="1600" dirty="0" err="1"/>
              <a:t>dy</a:t>
            </a:r>
            <a:r>
              <a:rPr lang="en-US" sz="1600" dirty="0"/>
              <a:t>/dx of a program from example 4.2.1. Compare forward and reverse mode AD (using </a:t>
            </a:r>
            <a:r>
              <a:rPr lang="en-US" sz="1600" dirty="0" err="1"/>
              <a:t>pytorch</a:t>
            </a:r>
            <a:r>
              <a:rPr lang="en-US" sz="1600" dirty="0"/>
              <a:t> or </a:t>
            </a:r>
            <a:r>
              <a:rPr lang="en-US" sz="1600" dirty="0" err="1"/>
              <a:t>jax</a:t>
            </a:r>
            <a:r>
              <a:rPr lang="en-US" sz="1600" dirty="0"/>
              <a:t>) with exact symbolic derivative and forward finite difference.</a:t>
            </a:r>
          </a:p>
          <a:p>
            <a:endParaRPr lang="en-US" sz="1600" dirty="0"/>
          </a:p>
          <a:p>
            <a:r>
              <a:rPr lang="en-US" sz="1600" b="1" dirty="0"/>
              <a:t>Exercise 2: </a:t>
            </a:r>
            <a:r>
              <a:rPr lang="en-US" sz="1600" dirty="0"/>
              <a:t>compute second order derivative of a program from example 4.2.1. using AD.</a:t>
            </a:r>
          </a:p>
        </p:txBody>
      </p:sp>
    </p:spTree>
    <p:extLst>
      <p:ext uri="{BB962C8B-B14F-4D97-AF65-F5344CB8AC3E}">
        <p14:creationId xmlns:p14="http://schemas.microsoft.com/office/powerpoint/2010/main" val="223173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931E-7CEA-DD3E-3CB5-69FD5210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3A0FB7-DE38-F735-0E56-D25DACFD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92687"/>
          </a:xfrm>
        </p:spPr>
        <p:txBody>
          <a:bodyPr/>
          <a:lstStyle/>
          <a:p>
            <a:r>
              <a:rPr lang="en-US" sz="1875" dirty="0"/>
              <a:t>Applications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pic>
        <p:nvPicPr>
          <p:cNvPr id="6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438991DF-F303-A94E-E435-2CA1C0E49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5664523" y="783527"/>
            <a:ext cx="3353853" cy="15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1652A-E714-41F5-9202-A52840684CB5}"/>
              </a:ext>
            </a:extLst>
          </p:cNvPr>
          <p:cNvSpPr txBox="1"/>
          <p:nvPr/>
        </p:nvSpPr>
        <p:spPr>
          <a:xfrm>
            <a:off x="6605451" y="2415084"/>
            <a:ext cx="223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Climate modeling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3232DC9-E247-762C-821D-CD3B64F24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6110312" y="2826392"/>
            <a:ext cx="2849314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C5A0A1-3B1C-8A56-90AB-9779AE05BC77}"/>
              </a:ext>
            </a:extLst>
          </p:cNvPr>
          <p:cNvSpPr txBox="1"/>
          <p:nvPr/>
        </p:nvSpPr>
        <p:spPr>
          <a:xfrm>
            <a:off x="6605451" y="4785443"/>
            <a:ext cx="185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Robotics and control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A5103-FFAD-CE13-F7A2-1DFD2660C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25621" r="7117" b="-766"/>
          <a:stretch>
            <a:fillRect/>
          </a:stretch>
        </p:blipFill>
        <p:spPr bwMode="auto">
          <a:xfrm>
            <a:off x="78230" y="783526"/>
            <a:ext cx="2442902" cy="16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ED222-1651-988F-00EE-0D187542FE8B}"/>
              </a:ext>
            </a:extLst>
          </p:cNvPr>
          <p:cNvSpPr txBox="1"/>
          <p:nvPr/>
        </p:nvSpPr>
        <p:spPr>
          <a:xfrm>
            <a:off x="263433" y="2417861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Differential equations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687E558-4EFC-F255-E4BE-B020517D0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4"/>
          <a:stretch>
            <a:fillRect/>
          </a:stretch>
        </p:blipFill>
        <p:spPr bwMode="auto">
          <a:xfrm>
            <a:off x="2694447" y="710860"/>
            <a:ext cx="2560319" cy="17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A603E-E35D-35D5-CF3A-636DC53894D6}"/>
              </a:ext>
            </a:extLst>
          </p:cNvPr>
          <p:cNvSpPr txBox="1"/>
          <p:nvPr/>
        </p:nvSpPr>
        <p:spPr>
          <a:xfrm>
            <a:off x="2829702" y="2417861"/>
            <a:ext cx="256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Gradient-based optimization</a:t>
            </a:r>
          </a:p>
        </p:txBody>
      </p:sp>
      <p:pic>
        <p:nvPicPr>
          <p:cNvPr id="16" name="Picture 15" descr="Rosenbrock_sensitivity.">
            <a:extLst>
              <a:ext uri="{FF2B5EF4-FFF2-40B4-BE49-F238E27FC236}">
                <a16:creationId xmlns:a16="http://schemas.microsoft.com/office/drawing/2014/main" id="{BCDFADBD-F20F-872B-498C-FE17190D3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74319" y="2818737"/>
            <a:ext cx="2105711" cy="19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71B5CF-F8DD-4275-E2E8-8937C8BAC77E}"/>
              </a:ext>
            </a:extLst>
          </p:cNvPr>
          <p:cNvSpPr txBox="1"/>
          <p:nvPr/>
        </p:nvSpPr>
        <p:spPr>
          <a:xfrm>
            <a:off x="391013" y="4785442"/>
            <a:ext cx="1989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Sensitivity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D4F83D-0802-A3D5-C29A-BB3165CCF0D4}"/>
              </a:ext>
            </a:extLst>
          </p:cNvPr>
          <p:cNvSpPr txBox="1"/>
          <p:nvPr/>
        </p:nvSpPr>
        <p:spPr>
          <a:xfrm>
            <a:off x="3308399" y="4793702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Sustainable energy</a:t>
            </a:r>
          </a:p>
        </p:txBody>
      </p:sp>
      <p:pic>
        <p:nvPicPr>
          <p:cNvPr id="2060" name="Picture 12" descr="Welcome to Dr. Gayme's Lab - Dennice F. Gayme">
            <a:extLst>
              <a:ext uri="{FF2B5EF4-FFF2-40B4-BE49-F238E27FC236}">
                <a16:creationId xmlns:a16="http://schemas.microsoft.com/office/drawing/2014/main" id="{294DB8DC-BA27-33A7-301F-0CA01398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2826392"/>
            <a:ext cx="2842948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9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971A-C353-F4D5-DBE8-246DF349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6296FFF-BDC6-5D45-C7C4-5B1BF771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43116"/>
          </a:xfrm>
        </p:spPr>
        <p:txBody>
          <a:bodyPr/>
          <a:lstStyle/>
          <a:p>
            <a:r>
              <a:rPr lang="en-US" sz="1875" dirty="0"/>
              <a:t>History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A5DCA-9B34-3B82-31B3-E67B7D822E11}"/>
              </a:ext>
            </a:extLst>
          </p:cNvPr>
          <p:cNvSpPr txBox="1"/>
          <p:nvPr/>
        </p:nvSpPr>
        <p:spPr>
          <a:xfrm>
            <a:off x="3918140" y="1909550"/>
            <a:ext cx="50297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20th Century: </a:t>
            </a:r>
            <a:r>
              <a:rPr lang="en-US" sz="1400" dirty="0"/>
              <a:t>Wengert, </a:t>
            </a:r>
            <a:r>
              <a:rPr lang="en-US" sz="1400" dirty="0" err="1"/>
              <a:t>Speelpenning</a:t>
            </a:r>
            <a:r>
              <a:rPr lang="en-US" sz="1400" dirty="0"/>
              <a:t>, </a:t>
            </a:r>
            <a:r>
              <a:rPr lang="en-US" sz="1400" dirty="0" err="1"/>
              <a:t>Linnainmaa</a:t>
            </a:r>
            <a:r>
              <a:rPr lang="en-US" sz="1400" dirty="0"/>
              <a:t>, Rumelhart, Hinton, Pearlmutter</a:t>
            </a:r>
            <a:endParaRPr lang="en-US" sz="1400" b="1" dirty="0"/>
          </a:p>
          <a:p>
            <a:r>
              <a:rPr lang="en-US" sz="1400" dirty="0"/>
              <a:t>Automatic differentiation (AD) formalized and developed</a:t>
            </a:r>
            <a:endParaRPr lang="en-US" sz="1600" dirty="0"/>
          </a:p>
        </p:txBody>
      </p:sp>
      <p:pic>
        <p:nvPicPr>
          <p:cNvPr id="1026" name="Picture 2" descr="Portrait of Newton, a white man with white hair and a brown robe, sitting with his hands folded">
            <a:extLst>
              <a:ext uri="{FF2B5EF4-FFF2-40B4-BE49-F238E27FC236}">
                <a16:creationId xmlns:a16="http://schemas.microsoft.com/office/drawing/2014/main" id="{D0BF70C5-F1F1-1135-19D8-FA926FB9E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t="-553" r="4587" b="31899"/>
          <a:stretch>
            <a:fillRect/>
          </a:stretch>
        </p:blipFill>
        <p:spPr bwMode="auto">
          <a:xfrm>
            <a:off x="1755085" y="650056"/>
            <a:ext cx="1301683" cy="13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F743CB-C4EC-29A8-A926-D9019433B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11193" b="33227"/>
          <a:stretch>
            <a:fillRect/>
          </a:stretch>
        </p:blipFill>
        <p:spPr bwMode="auto">
          <a:xfrm>
            <a:off x="350501" y="656671"/>
            <a:ext cx="1301684" cy="13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B27BD-8539-8B82-A633-922001915D69}"/>
              </a:ext>
            </a:extLst>
          </p:cNvPr>
          <p:cNvSpPr txBox="1"/>
          <p:nvPr/>
        </p:nvSpPr>
        <p:spPr>
          <a:xfrm>
            <a:off x="196155" y="2030114"/>
            <a:ext cx="32395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600" b="1" dirty="0"/>
              <a:t>17th Century</a:t>
            </a:r>
            <a:r>
              <a:rPr lang="en-US" sz="1600" dirty="0"/>
              <a:t>: Leibniz, Newton</a:t>
            </a:r>
          </a:p>
          <a:p>
            <a:r>
              <a:rPr lang="en-US" sz="1400" dirty="0"/>
              <a:t>Foundations of calculus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D80E8-956E-2CD3-2D41-E0F5E6B5D457}"/>
              </a:ext>
            </a:extLst>
          </p:cNvPr>
          <p:cNvSpPr txBox="1"/>
          <p:nvPr/>
        </p:nvSpPr>
        <p:spPr>
          <a:xfrm>
            <a:off x="119161" y="423708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19th Century: </a:t>
            </a:r>
            <a:r>
              <a:rPr lang="en-US" sz="1400" dirty="0"/>
              <a:t>Cauchy, </a:t>
            </a:r>
            <a:r>
              <a:rPr lang="en-US" sz="1400" dirty="0" err="1"/>
              <a:t>Genocchi</a:t>
            </a:r>
            <a:r>
              <a:rPr lang="en-US" sz="1400" dirty="0"/>
              <a:t>, Peano</a:t>
            </a:r>
            <a:endParaRPr lang="en-US" sz="1600" dirty="0"/>
          </a:p>
          <a:p>
            <a:r>
              <a:rPr lang="en-US" sz="1400" dirty="0"/>
              <a:t>Formalized calculus and the chain rule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1E8A43-3726-2AAE-919B-AE767C533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r="8228" b="36948"/>
          <a:stretch>
            <a:fillRect/>
          </a:stretch>
        </p:blipFill>
        <p:spPr bwMode="auto">
          <a:xfrm>
            <a:off x="267520" y="2792683"/>
            <a:ext cx="1188500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C5869C-DCA3-A79E-0ECD-FA0341D33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b="6836"/>
          <a:stretch>
            <a:fillRect/>
          </a:stretch>
        </p:blipFill>
        <p:spPr bwMode="auto">
          <a:xfrm>
            <a:off x="1456020" y="2792683"/>
            <a:ext cx="1156187" cy="13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DE131-0CD1-D71F-DDB9-47074C9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5" y="2788145"/>
            <a:ext cx="1089647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1BAEE0-CC77-1A48-29D4-BA820D8C6FCD}"/>
              </a:ext>
            </a:extLst>
          </p:cNvPr>
          <p:cNvSpPr txBox="1"/>
          <p:nvPr/>
        </p:nvSpPr>
        <p:spPr>
          <a:xfrm>
            <a:off x="4125951" y="4207199"/>
            <a:ext cx="49644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21st Century: </a:t>
            </a:r>
            <a:r>
              <a:rPr lang="en-US" sz="1400" dirty="0" err="1"/>
              <a:t>Griewank</a:t>
            </a:r>
            <a:r>
              <a:rPr lang="en-US" sz="1400" dirty="0"/>
              <a:t>, Walther, Naumann, </a:t>
            </a:r>
            <a:r>
              <a:rPr lang="en-US" sz="1400" dirty="0" err="1"/>
              <a:t>Baydin</a:t>
            </a:r>
            <a:endParaRPr lang="en-US" sz="1600" dirty="0"/>
          </a:p>
          <a:p>
            <a:r>
              <a:rPr lang="en-US" sz="1400" dirty="0"/>
              <a:t>Comprehensive AD theory, and optimized algorithms</a:t>
            </a:r>
          </a:p>
        </p:txBody>
      </p:sp>
      <p:pic>
        <p:nvPicPr>
          <p:cNvPr id="1036" name="Picture 12" descr="Obituary: Andreas Griewank | SIAM">
            <a:extLst>
              <a:ext uri="{FF2B5EF4-FFF2-40B4-BE49-F238E27FC236}">
                <a16:creationId xmlns:a16="http://schemas.microsoft.com/office/drawing/2014/main" id="{6CA5B9A3-90DB-2347-0014-5112F16A7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2173" r="-648" b="15448"/>
          <a:stretch>
            <a:fillRect/>
          </a:stretch>
        </p:blipFill>
        <p:spPr bwMode="auto">
          <a:xfrm>
            <a:off x="4252898" y="2858172"/>
            <a:ext cx="1124043" cy="131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D6713A9-B810-3614-20AE-799E0CC8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6547" r="28461" b="25273"/>
          <a:stretch>
            <a:fillRect/>
          </a:stretch>
        </p:blipFill>
        <p:spPr bwMode="auto">
          <a:xfrm>
            <a:off x="5495540" y="2849229"/>
            <a:ext cx="1177568" cy="13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we Naumann">
            <a:extLst>
              <a:ext uri="{FF2B5EF4-FFF2-40B4-BE49-F238E27FC236}">
                <a16:creationId xmlns:a16="http://schemas.microsoft.com/office/drawing/2014/main" id="{6786D11F-DCA2-34AE-01F6-80076F4AE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4878"/>
          <a:stretch>
            <a:fillRect/>
          </a:stretch>
        </p:blipFill>
        <p:spPr bwMode="auto">
          <a:xfrm>
            <a:off x="6760752" y="2845680"/>
            <a:ext cx="1045369" cy="131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8619385-0237-7252-F325-9807D6380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8023"/>
          <a:stretch>
            <a:fillRect/>
          </a:stretch>
        </p:blipFill>
        <p:spPr bwMode="auto">
          <a:xfrm>
            <a:off x="690969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avid Rumelhart (Psychologist) - On This Day">
            <a:extLst>
              <a:ext uri="{FF2B5EF4-FFF2-40B4-BE49-F238E27FC236}">
                <a16:creationId xmlns:a16="http://schemas.microsoft.com/office/drawing/2014/main" id="{11F0653B-5626-4346-E1A0-40D20F884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9874" b="22323"/>
          <a:stretch>
            <a:fillRect/>
          </a:stretch>
        </p:blipFill>
        <p:spPr bwMode="auto">
          <a:xfrm>
            <a:off x="591691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arak A. Pearlmutter">
            <a:extLst>
              <a:ext uri="{FF2B5EF4-FFF2-40B4-BE49-F238E27FC236}">
                <a16:creationId xmlns:a16="http://schemas.microsoft.com/office/drawing/2014/main" id="{DC2F1606-7C16-618E-33AD-37DAC6407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4"/>
          <a:stretch>
            <a:fillRect/>
          </a:stretch>
        </p:blipFill>
        <p:spPr bwMode="auto">
          <a:xfrm>
            <a:off x="7902476" y="626774"/>
            <a:ext cx="933483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95B76A-6FC8-B6AE-632F-3DF7274A3029}"/>
              </a:ext>
            </a:extLst>
          </p:cNvPr>
          <p:cNvSpPr txBox="1"/>
          <p:nvPr/>
        </p:nvSpPr>
        <p:spPr>
          <a:xfrm>
            <a:off x="463891" y="4862705"/>
            <a:ext cx="82162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13"/>
              </a:rPr>
              <a:t>https://people.idsia.ch/~juergen/deep-learning-history.html</a:t>
            </a:r>
            <a:r>
              <a:rPr lang="en-US" sz="1000" dirty="0"/>
              <a:t>		</a:t>
            </a:r>
            <a:r>
              <a:rPr lang="en-US" sz="1000" dirty="0">
                <a:hlinkClick r:id="rId14"/>
              </a:rPr>
              <a:t>https://en.wikipedia.org/wiki/Automatic_differentiation</a:t>
            </a:r>
            <a:r>
              <a:rPr lang="en-US" sz="1000" dirty="0"/>
              <a:t>  </a:t>
            </a:r>
          </a:p>
        </p:txBody>
      </p:sp>
      <p:pic>
        <p:nvPicPr>
          <p:cNvPr id="1050" name="Picture 26" descr="Seppo Linnainmaa">
            <a:extLst>
              <a:ext uri="{FF2B5EF4-FFF2-40B4-BE49-F238E27FC236}">
                <a16:creationId xmlns:a16="http://schemas.microsoft.com/office/drawing/2014/main" id="{60581028-F8BA-6B32-8F6F-9EEA20A0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26" y="613957"/>
            <a:ext cx="906154" cy="12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DCCBD1-4B75-B43D-F5E6-22ACEED4EBD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510"/>
          <a:stretch>
            <a:fillRect/>
          </a:stretch>
        </p:blipFill>
        <p:spPr>
          <a:xfrm>
            <a:off x="3998214" y="672709"/>
            <a:ext cx="1004835" cy="1149453"/>
          </a:xfrm>
          <a:prstGeom prst="rect">
            <a:avLst/>
          </a:prstGeom>
        </p:spPr>
      </p:pic>
      <p:pic>
        <p:nvPicPr>
          <p:cNvPr id="1052" name="Picture 28" descr="Atılım Güneş Baydin | University of Oxford">
            <a:extLst>
              <a:ext uri="{FF2B5EF4-FFF2-40B4-BE49-F238E27FC236}">
                <a16:creationId xmlns:a16="http://schemas.microsoft.com/office/drawing/2014/main" id="{A2EF94BF-507F-C637-9B75-BB51FB2BC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r="9997" b="8325"/>
          <a:stretch>
            <a:fillRect/>
          </a:stretch>
        </p:blipFill>
        <p:spPr bwMode="auto">
          <a:xfrm>
            <a:off x="7893766" y="2835064"/>
            <a:ext cx="1089647" cy="13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04A037-8BFD-F4FB-7F88-34AB0237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228F74-661A-3071-A4EC-C3D4349A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42720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Gradients, Jacobians, and Hessians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7EFC-C1EA-5722-A590-7274FCD2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010"/>
          <a:stretch>
            <a:fillRect/>
          </a:stretch>
        </p:blipFill>
        <p:spPr>
          <a:xfrm>
            <a:off x="1266478" y="1883641"/>
            <a:ext cx="6066143" cy="155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D500-4E28-5A55-00CF-23E020D1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77" y="704476"/>
            <a:ext cx="6066143" cy="1147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8A104-A517-50F4-6BF8-6B024C67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98" b="-2490"/>
          <a:stretch>
            <a:fillRect/>
          </a:stretch>
        </p:blipFill>
        <p:spPr>
          <a:xfrm>
            <a:off x="1266478" y="3501450"/>
            <a:ext cx="6066143" cy="16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9DE8C0-B5B7-9DB0-C702-06A5B5C3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0A13705-41AD-4CF0-9971-38E718E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5544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Differentiation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16A52-DD66-E7AE-52AA-C645DB06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74"/>
          <a:stretch>
            <a:fillRect/>
          </a:stretch>
        </p:blipFill>
        <p:spPr>
          <a:xfrm>
            <a:off x="278871" y="557049"/>
            <a:ext cx="5750181" cy="1531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C8286-8D7A-E19D-9D4C-C3D2E8D9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1" y="3493153"/>
            <a:ext cx="5779347" cy="90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0FB96-8F25-931F-1037-2ED525B9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47"/>
          <a:stretch>
            <a:fillRect/>
          </a:stretch>
        </p:blipFill>
        <p:spPr>
          <a:xfrm>
            <a:off x="288986" y="4423742"/>
            <a:ext cx="5740066" cy="660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1C9B2-4BD4-2DCA-DC44-EB46884818FB}"/>
              </a:ext>
            </a:extLst>
          </p:cNvPr>
          <p:cNvSpPr/>
          <p:nvPr/>
        </p:nvSpPr>
        <p:spPr>
          <a:xfrm>
            <a:off x="6045155" y="4512502"/>
            <a:ext cx="300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Used in optimization, control, and variational methods.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F98B5-1389-AF3F-AFCC-4B77E30D2273}"/>
              </a:ext>
            </a:extLst>
          </p:cNvPr>
          <p:cNvSpPr/>
          <p:nvPr/>
        </p:nvSpPr>
        <p:spPr>
          <a:xfrm>
            <a:off x="6045155" y="3737085"/>
            <a:ext cx="2954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Newton’s method.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6B87B-A468-C6CB-F4C1-7029DBD2089A}"/>
              </a:ext>
            </a:extLst>
          </p:cNvPr>
          <p:cNvSpPr/>
          <p:nvPr/>
        </p:nvSpPr>
        <p:spPr>
          <a:xfrm>
            <a:off x="6140767" y="2394732"/>
            <a:ext cx="281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automatic differentiation in scientific computing and backpropagation in machine learning. 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C553F-D202-B5C8-398A-13C1D83E060E}"/>
              </a:ext>
            </a:extLst>
          </p:cNvPr>
          <p:cNvSpPr/>
          <p:nvPr/>
        </p:nvSpPr>
        <p:spPr>
          <a:xfrm>
            <a:off x="6115658" y="867713"/>
            <a:ext cx="2813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Linearity ensures gradient operators work with sums. The product rule is essential for physics models. The quotient rule appears in normalization.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D11CC-41FC-3EC6-C4D7-3BC2DA84E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" y="2087014"/>
            <a:ext cx="5769232" cy="13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B83E1-5521-FF83-3C3D-80B92EF0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4D34119-20EC-BA82-0976-15480662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4DC2-DAB8-E7F2-5B8A-B2248973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22" y="746833"/>
            <a:ext cx="7086804" cy="29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06942-FBAB-B955-5C2B-4448E1F9D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3" y="3670662"/>
            <a:ext cx="7022993" cy="1176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D97BD-22EA-FEDB-5A89-676A31F43B63}"/>
              </a:ext>
            </a:extLst>
          </p:cNvPr>
          <p:cNvSpPr txBox="1"/>
          <p:nvPr/>
        </p:nvSpPr>
        <p:spPr>
          <a:xfrm>
            <a:off x="2641522" y="488050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https://en.wikipedia.org/wiki/Differentiable_programming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9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BB7-1AF8-4CFB-AA9E-E767EFA9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BBEA20E-919C-8347-D04B-95921115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283512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33817-A68D-8692-91CE-8A5DF724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0" y="487518"/>
            <a:ext cx="7302526" cy="46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12494</TotalTime>
  <Words>1401</Words>
  <Application>Microsoft Office PowerPoint</Application>
  <PresentationFormat>On-screen Show (16:9)</PresentationFormat>
  <Paragraphs>126</Paragraphs>
  <Slides>31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What is Differentiable Programming?</vt:lpstr>
      <vt:lpstr>Applications of Differentiable Programming</vt:lpstr>
      <vt:lpstr>History of Differentiable Programming</vt:lpstr>
      <vt:lpstr>Gradients, Jacobians, and Hessians</vt:lpstr>
      <vt:lpstr>Differentiation Rules</vt:lpstr>
      <vt:lpstr>Differentiable Programming Definitions</vt:lpstr>
      <vt:lpstr>Differentiable Programming Example</vt:lpstr>
      <vt:lpstr>Summary of Differentiation Methods</vt:lpstr>
      <vt:lpstr>Comparison of Differentiation Methods</vt:lpstr>
      <vt:lpstr>Numerical Differentiation (Finite Differences)</vt:lpstr>
      <vt:lpstr>Symbolic Differentiation </vt:lpstr>
      <vt:lpstr>Automatic Differentiation (AD)</vt:lpstr>
      <vt:lpstr>Simple AD Example</vt:lpstr>
      <vt:lpstr>Forward-mode Automatic Differentiation (AD)</vt:lpstr>
      <vt:lpstr>Forward-mode Automatic Differentiation (AD) Example</vt:lpstr>
      <vt:lpstr>Reverse-mode Automatic Differentiation (AD)</vt:lpstr>
      <vt:lpstr>Reverse-mode Automatic Differentiation (AD) Example</vt:lpstr>
      <vt:lpstr>Evaluation Trace with Control Flow</vt:lpstr>
      <vt:lpstr>Example of Evaluation Trace with if/else Branches</vt:lpstr>
      <vt:lpstr>Evaluation Trace with Control Flow Example</vt:lpstr>
      <vt:lpstr>Example of Evaluation Trace with Loop</vt:lpstr>
      <vt:lpstr>AD with Control Flow Pitfalls and Key Takeaways</vt:lpstr>
      <vt:lpstr>AD Runtime Cost</vt:lpstr>
      <vt:lpstr>AD Memory Cost</vt:lpstr>
      <vt:lpstr>Computing Higher Order Derivatives via AD</vt:lpstr>
      <vt:lpstr>Differentiable Programming Languages and Libraries</vt:lpstr>
      <vt:lpstr>References</vt:lpstr>
      <vt:lpstr>In-Class Exercises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103</cp:revision>
  <dcterms:created xsi:type="dcterms:W3CDTF">2024-09-05T00:30:18Z</dcterms:created>
  <dcterms:modified xsi:type="dcterms:W3CDTF">2026-01-20T21:12:28Z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